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0" r:id="rId4"/>
    <p:sldId id="265" r:id="rId5"/>
    <p:sldId id="272" r:id="rId6"/>
    <p:sldId id="274" r:id="rId7"/>
    <p:sldId id="273" r:id="rId8"/>
    <p:sldId id="266" r:id="rId9"/>
  </p:sldIdLst>
  <p:sldSz cx="9144000" cy="5143500" type="screen16x9"/>
  <p:notesSz cx="6797675" cy="992505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Roboto Black" panose="020B0604020202020204" charset="0"/>
      <p:bold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Roboto Medium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5">
          <p15:clr>
            <a:srgbClr val="000000"/>
          </p15:clr>
        </p15:guide>
        <p15:guide id="2" pos="529">
          <p15:clr>
            <a:srgbClr val="000000"/>
          </p15:clr>
        </p15:guide>
        <p15:guide id="3" orient="horz" pos="298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000000"/>
          </p15:clr>
        </p15:guide>
        <p15:guide id="2" pos="2174">
          <p15:clr>
            <a:srgbClr val="000000"/>
          </p15:clr>
        </p15:guide>
        <p15:guide id="3" orient="horz" pos="2674">
          <p15:clr>
            <a:srgbClr val="000000"/>
          </p15:clr>
        </p15:guide>
        <p15:guide id="4" pos="1943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FyZipjgjY63Cms5ewmpWXUSJH/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укьянова Вера Ивановна" initials="ЛВИ" lastIdx="2" clrIdx="0">
    <p:extLst>
      <p:ext uri="{19B8F6BF-5375-455C-9EA6-DF929625EA0E}">
        <p15:presenceInfo xmlns:p15="http://schemas.microsoft.com/office/powerpoint/2012/main" userId="S-1-5-21-4005223980-504532067-3637423987-59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AED"/>
    <a:srgbClr val="E1FCFF"/>
    <a:srgbClr val="A1F5A3"/>
    <a:srgbClr val="BFF9E6"/>
    <a:srgbClr val="D1FAA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3975"/>
        <p:guide pos="529"/>
        <p:guide orient="horz" pos="2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3"/>
        <p:guide pos="2174"/>
        <p:guide orient="horz" pos="2674"/>
        <p:guide pos="19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3525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83" y="4714969"/>
            <a:ext cx="5437284" cy="446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1" y="0"/>
            <a:ext cx="2949180" cy="4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47069" y="0"/>
            <a:ext cx="2949180" cy="4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37"/>
            <a:ext cx="2949180" cy="4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180" cy="4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180" cy="4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sldNum" idx="12"/>
          </p:nvPr>
        </p:nvSpPr>
        <p:spPr>
          <a:xfrm>
            <a:off x="3847069" y="9431125"/>
            <a:ext cx="294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79482" y="4715564"/>
            <a:ext cx="5438700" cy="44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3DCF4E6B-6FE7-C9B0-50BC-F40798DFE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>
            <a:extLst>
              <a:ext uri="{FF2B5EF4-FFF2-40B4-BE49-F238E27FC236}">
                <a16:creationId xmlns:a16="http://schemas.microsoft.com/office/drawing/2014/main" id="{6BEB35C4-5FEF-C302-C8B7-DA541B4D48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13:notes">
            <a:extLst>
              <a:ext uri="{FF2B5EF4-FFF2-40B4-BE49-F238E27FC236}">
                <a16:creationId xmlns:a16="http://schemas.microsoft.com/office/drawing/2014/main" id="{0FC9A45F-17C7-80E1-6EF4-A91D52FDE1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7" name="Google Shape;387;p13:notes">
            <a:extLst>
              <a:ext uri="{FF2B5EF4-FFF2-40B4-BE49-F238E27FC236}">
                <a16:creationId xmlns:a16="http://schemas.microsoft.com/office/drawing/2014/main" id="{3FE4835A-F8C6-D62D-9AAD-957428A18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82" y="4714970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40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8:notes"/>
          <p:cNvSpPr txBox="1">
            <a:spLocks noGrp="1"/>
          </p:cNvSpPr>
          <p:nvPr>
            <p:ph type="body" idx="1"/>
          </p:nvPr>
        </p:nvSpPr>
        <p:spPr>
          <a:xfrm>
            <a:off x="679482" y="4714970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E4DEF32F-8F3E-80D5-ECAE-17C265B1F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>
            <a:extLst>
              <a:ext uri="{FF2B5EF4-FFF2-40B4-BE49-F238E27FC236}">
                <a16:creationId xmlns:a16="http://schemas.microsoft.com/office/drawing/2014/main" id="{5E147091-3055-511A-E0FE-F648DE8D05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8:notes">
            <a:extLst>
              <a:ext uri="{FF2B5EF4-FFF2-40B4-BE49-F238E27FC236}">
                <a16:creationId xmlns:a16="http://schemas.microsoft.com/office/drawing/2014/main" id="{EA798FAC-1A10-11CF-4F98-3753DC1DBF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8:notes">
            <a:extLst>
              <a:ext uri="{FF2B5EF4-FFF2-40B4-BE49-F238E27FC236}">
                <a16:creationId xmlns:a16="http://schemas.microsoft.com/office/drawing/2014/main" id="{E8C163B5-6A47-747C-7508-D4F115854B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82" y="4714970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457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C9944E91-F5B5-DC9F-300C-40766315A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>
            <a:extLst>
              <a:ext uri="{FF2B5EF4-FFF2-40B4-BE49-F238E27FC236}">
                <a16:creationId xmlns:a16="http://schemas.microsoft.com/office/drawing/2014/main" id="{4F3971A9-7501-5F27-57A6-CA1BAB088C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8:notes">
            <a:extLst>
              <a:ext uri="{FF2B5EF4-FFF2-40B4-BE49-F238E27FC236}">
                <a16:creationId xmlns:a16="http://schemas.microsoft.com/office/drawing/2014/main" id="{4CFB97FD-09B5-EED8-2850-13769804A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8:notes">
            <a:extLst>
              <a:ext uri="{FF2B5EF4-FFF2-40B4-BE49-F238E27FC236}">
                <a16:creationId xmlns:a16="http://schemas.microsoft.com/office/drawing/2014/main" id="{F179CDEB-3011-0E6B-991E-59AEC2C438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82" y="4714970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58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CAD03A6E-FFFA-07A3-5B83-FF223DFA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>
            <a:extLst>
              <a:ext uri="{FF2B5EF4-FFF2-40B4-BE49-F238E27FC236}">
                <a16:creationId xmlns:a16="http://schemas.microsoft.com/office/drawing/2014/main" id="{B3C70CE5-6952-3735-EEA8-540DE0A07E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3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8:notes">
            <a:extLst>
              <a:ext uri="{FF2B5EF4-FFF2-40B4-BE49-F238E27FC236}">
                <a16:creationId xmlns:a16="http://schemas.microsoft.com/office/drawing/2014/main" id="{8208CC1A-4080-7EC2-DFAE-F9A8F7818C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1" name="Google Shape;291;p8:notes">
            <a:extLst>
              <a:ext uri="{FF2B5EF4-FFF2-40B4-BE49-F238E27FC236}">
                <a16:creationId xmlns:a16="http://schemas.microsoft.com/office/drawing/2014/main" id="{71D49DDC-3651-8293-7199-36FBC229C7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82" y="4714970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320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dccdef62e_0_14:notes"/>
          <p:cNvSpPr txBox="1">
            <a:spLocks noGrp="1"/>
          </p:cNvSpPr>
          <p:nvPr>
            <p:ph type="sldNum" idx="12"/>
          </p:nvPr>
        </p:nvSpPr>
        <p:spPr>
          <a:xfrm>
            <a:off x="3847069" y="9429937"/>
            <a:ext cx="294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ru-RU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3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g21dccdef6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5650"/>
            <a:ext cx="6615112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g21dccdef62e_0_14:notes"/>
          <p:cNvSpPr txBox="1">
            <a:spLocks noGrp="1"/>
          </p:cNvSpPr>
          <p:nvPr>
            <p:ph type="body" idx="1"/>
          </p:nvPr>
        </p:nvSpPr>
        <p:spPr>
          <a:xfrm>
            <a:off x="679482" y="4714970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685801" y="1597027"/>
            <a:ext cx="77709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2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6553207" y="4767265"/>
            <a:ext cx="2132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3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685801" y="1596628"/>
            <a:ext cx="77709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457205" y="1203327"/>
            <a:ext cx="4037100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marL="914400" lvl="1" indent="-228600" algn="l">
              <a:lnSpc>
                <a:spcPct val="10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2000"/>
              </a:lnSpc>
              <a:spcBef>
                <a:spcPts val="114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2000"/>
              </a:lnSpc>
              <a:spcBef>
                <a:spcPts val="29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2000"/>
              </a:lnSpc>
              <a:spcBef>
                <a:spcPts val="29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2000"/>
              </a:lnSpc>
              <a:spcBef>
                <a:spcPts val="29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2000"/>
              </a:lnSpc>
              <a:spcBef>
                <a:spcPts val="290"/>
              </a:spcBef>
              <a:spcAft>
                <a:spcPts val="29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646613" y="1203327"/>
            <a:ext cx="4038600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marL="914400" lvl="1" indent="-228600" algn="l">
              <a:lnSpc>
                <a:spcPct val="102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102000"/>
              </a:lnSpc>
              <a:spcBef>
                <a:spcPts val="114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102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02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102000"/>
              </a:lnSpc>
              <a:spcBef>
                <a:spcPts val="29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2000"/>
              </a:lnSpc>
              <a:spcBef>
                <a:spcPts val="29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2000"/>
              </a:lnSpc>
              <a:spcBef>
                <a:spcPts val="29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2000"/>
              </a:lnSpc>
              <a:spcBef>
                <a:spcPts val="290"/>
              </a:spcBef>
              <a:spcAft>
                <a:spcPts val="29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457202" y="4767265"/>
            <a:ext cx="2132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6553207" y="4767265"/>
            <a:ext cx="2132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" descr="fon4x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1" y="207169"/>
            <a:ext cx="914400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/>
          <p:nvPr/>
        </p:nvSpPr>
        <p:spPr>
          <a:xfrm>
            <a:off x="9523" y="367906"/>
            <a:ext cx="9150349" cy="3745704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524" y="-2381"/>
            <a:ext cx="9153523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639" y="4006454"/>
            <a:ext cx="9144000" cy="31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567" y="759955"/>
            <a:ext cx="1624012" cy="17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 txBox="1"/>
          <p:nvPr/>
        </p:nvSpPr>
        <p:spPr>
          <a:xfrm>
            <a:off x="1851277" y="1206952"/>
            <a:ext cx="6827700" cy="222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625" rIns="0" bIns="0" anchor="t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004C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Порядок заключения и</a:t>
            </a:r>
            <a:r>
              <a:rPr lang="ru-RU" sz="4000" b="1" dirty="0">
                <a:solidFill>
                  <a:srgbClr val="004C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нвестиционного договора</a:t>
            </a:r>
            <a:endParaRPr sz="4000" b="1" i="0" u="none" strike="noStrike" cap="none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4C7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004C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 txBox="1"/>
          <p:nvPr/>
        </p:nvSpPr>
        <p:spPr>
          <a:xfrm>
            <a:off x="935038" y="101207"/>
            <a:ext cx="703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ДЕПАРТАМЕНТ ИНВЕСТИЦИЙ, ПОТРЕБИТЕЛЬСКОГО РЫНКА, ИННОВАЦИЙ И ПРЕДПРИНИМАТЕЛЬСТВА МЭРИИ  ГОРОДА  НОВОСИБИРСКА </a:t>
            </a:r>
            <a:endParaRPr sz="11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8" name="Google Shape;2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03" y="66675"/>
            <a:ext cx="30683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title"/>
          </p:nvPr>
        </p:nvSpPr>
        <p:spPr>
          <a:xfrm>
            <a:off x="60959" y="1219629"/>
            <a:ext cx="4600529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663"/>
              <a:buNone/>
            </a:pPr>
            <a:r>
              <a:rPr lang="ru-RU" sz="4090" b="1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Инвестиционный договор</a:t>
            </a:r>
            <a:endParaRPr sz="1765"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662"/>
              <a:buNone/>
            </a:pPr>
            <a:endParaRPr b="1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2"/>
          </p:nvPr>
        </p:nvSpPr>
        <p:spPr>
          <a:xfrm>
            <a:off x="4582650" y="724075"/>
            <a:ext cx="4402200" cy="4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457200" lvl="0" indent="-305465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4C7F"/>
              </a:buClr>
              <a:buSzPct val="100000"/>
              <a:buFont typeface="Roboto Medium"/>
              <a:buChar char="❖"/>
            </a:pPr>
            <a:r>
              <a:rPr lang="ru-RU" sz="4825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инвестор за свой счет осуществляет реконструкцию муниципального объекта недвижимости с увеличением его площади, либо осуществляет строительство объекта недвижимости на муниципальном земельном участке</a:t>
            </a:r>
            <a:endParaRPr sz="4825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25000"/>
              <a:buNone/>
            </a:pPr>
            <a:endParaRPr sz="3200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05465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4C7F"/>
              </a:buClr>
              <a:buSzPct val="100000"/>
              <a:buFont typeface="Roboto Medium"/>
              <a:buChar char="❖"/>
            </a:pPr>
            <a:r>
              <a:rPr lang="ru-RU" sz="4825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по итогам реализации инвестиционного проекта часть площадей в реконструированном или созданном объекте поступает в муниципальную собственность, остальная часть – в частную собственность инвестора</a:t>
            </a:r>
            <a:endParaRPr sz="4825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25000"/>
              <a:buNone/>
            </a:pPr>
            <a:endParaRPr sz="3200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054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4C7F"/>
              </a:buClr>
              <a:buSzPct val="100000"/>
              <a:buFont typeface="Roboto Medium"/>
              <a:buChar char="❖"/>
            </a:pPr>
            <a:r>
              <a:rPr lang="ru-RU" sz="4825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в период реализации проекта земельный участок находится в муниципальной собственности и принадлежит муниципальному предприятию или учреждению, для нужд которого создается (реконструируется) объект, а после завершения проекта инвестор приобретает право аренды на земельный участок в размере, пропорциональном его доле в созданном (реконструированном) объекте</a:t>
            </a:r>
            <a:endParaRPr sz="4825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400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12" name="Google Shape;21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725" y="2540000"/>
            <a:ext cx="3420752" cy="21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>
          <a:extLst>
            <a:ext uri="{FF2B5EF4-FFF2-40B4-BE49-F238E27FC236}">
              <a16:creationId xmlns:a16="http://schemas.microsoft.com/office/drawing/2014/main" id="{F71957D2-4B9D-5ED1-FCFD-722C581E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3" descr="fon4x3.jpg">
            <a:extLst>
              <a:ext uri="{FF2B5EF4-FFF2-40B4-BE49-F238E27FC236}">
                <a16:creationId xmlns:a16="http://schemas.microsoft.com/office/drawing/2014/main" id="{8EC5B342-E6F9-E654-22A4-AE7EEA7B4C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9550"/>
            <a:ext cx="9143998" cy="493394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3">
            <a:extLst>
              <a:ext uri="{FF2B5EF4-FFF2-40B4-BE49-F238E27FC236}">
                <a16:creationId xmlns:a16="http://schemas.microsoft.com/office/drawing/2014/main" id="{92AC407E-ECBF-A76C-9A46-26B39187E5EF}"/>
              </a:ext>
            </a:extLst>
          </p:cNvPr>
          <p:cNvSpPr/>
          <p:nvPr/>
        </p:nvSpPr>
        <p:spPr>
          <a:xfrm>
            <a:off x="-9524" y="209553"/>
            <a:ext cx="9150300" cy="38148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3">
            <a:extLst>
              <a:ext uri="{FF2B5EF4-FFF2-40B4-BE49-F238E27FC236}">
                <a16:creationId xmlns:a16="http://schemas.microsoft.com/office/drawing/2014/main" id="{77E9688B-1A99-81EE-708B-F71A2E1482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524" y="-2381"/>
            <a:ext cx="91535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">
            <a:extLst>
              <a:ext uri="{FF2B5EF4-FFF2-40B4-BE49-F238E27FC236}">
                <a16:creationId xmlns:a16="http://schemas.microsoft.com/office/drawing/2014/main" id="{B3059832-7D98-9668-8170-35D3A40AB0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75" y="3955257"/>
            <a:ext cx="9143995" cy="3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3">
            <a:extLst>
              <a:ext uri="{FF2B5EF4-FFF2-40B4-BE49-F238E27FC236}">
                <a16:creationId xmlns:a16="http://schemas.microsoft.com/office/drawing/2014/main" id="{4C5EB647-D7F9-C87D-AFB0-12AEF4CB76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7" y="4767265"/>
            <a:ext cx="21321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dirty="0"/>
          </a:p>
        </p:txBody>
      </p:sp>
      <p:pic>
        <p:nvPicPr>
          <p:cNvPr id="394" name="Google Shape;394;p13">
            <a:extLst>
              <a:ext uri="{FF2B5EF4-FFF2-40B4-BE49-F238E27FC236}">
                <a16:creationId xmlns:a16="http://schemas.microsoft.com/office/drawing/2014/main" id="{7A5C3A63-5301-9EC1-FFB4-92133FAC6BE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3" y="66675"/>
            <a:ext cx="30683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3">
            <a:extLst>
              <a:ext uri="{FF2B5EF4-FFF2-40B4-BE49-F238E27FC236}">
                <a16:creationId xmlns:a16="http://schemas.microsoft.com/office/drawing/2014/main" id="{B2F7A4D9-6B87-C6AD-773E-B545442312FE}"/>
              </a:ext>
            </a:extLst>
          </p:cNvPr>
          <p:cNvSpPr txBox="1"/>
          <p:nvPr/>
        </p:nvSpPr>
        <p:spPr>
          <a:xfrm>
            <a:off x="839800" y="-22212"/>
            <a:ext cx="82077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ДЕПАРТАМЕНТ ИНВЕСТИЦИЙ, ПОТРЕБИТЕЛЬСКОГО РЫНКА, ИННОВАЦИЙ И ПРЕДПРИНИМАТЕЛЬСТВА МЭРИИ  ГОРОДА  НОВОСИБИРСКА </a:t>
            </a:r>
            <a:endParaRPr sz="11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6" name="Google Shape;396;p13">
            <a:extLst>
              <a:ext uri="{FF2B5EF4-FFF2-40B4-BE49-F238E27FC236}">
                <a16:creationId xmlns:a16="http://schemas.microsoft.com/office/drawing/2014/main" id="{B59B3DBB-D0CE-E69C-5DB0-2BD938147F2C}"/>
              </a:ext>
            </a:extLst>
          </p:cNvPr>
          <p:cNvSpPr/>
          <p:nvPr/>
        </p:nvSpPr>
        <p:spPr>
          <a:xfrm>
            <a:off x="899575" y="476250"/>
            <a:ext cx="7429500" cy="6699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3">
            <a:extLst>
              <a:ext uri="{FF2B5EF4-FFF2-40B4-BE49-F238E27FC236}">
                <a16:creationId xmlns:a16="http://schemas.microsoft.com/office/drawing/2014/main" id="{3BA3A0DD-FFF6-2D6B-C3DF-D2D18C028330}"/>
              </a:ext>
            </a:extLst>
          </p:cNvPr>
          <p:cNvSpPr txBox="1"/>
          <p:nvPr/>
        </p:nvSpPr>
        <p:spPr>
          <a:xfrm>
            <a:off x="1005400" y="367050"/>
            <a:ext cx="744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Объекты инвестиционного договора, </a:t>
            </a: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договора аренды с инвестиционными обязательствами,</a:t>
            </a: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договора простого товарищества (договора о совместной деятельности)</a:t>
            </a: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13">
            <a:extLst>
              <a:ext uri="{FF2B5EF4-FFF2-40B4-BE49-F238E27FC236}">
                <a16:creationId xmlns:a16="http://schemas.microsoft.com/office/drawing/2014/main" id="{62501FAC-9163-1824-AA0F-3CB39AA760BF}"/>
              </a:ext>
            </a:extLst>
          </p:cNvPr>
          <p:cNvSpPr/>
          <p:nvPr/>
        </p:nvSpPr>
        <p:spPr>
          <a:xfrm>
            <a:off x="573550" y="4643950"/>
            <a:ext cx="18600" cy="3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13">
            <a:extLst>
              <a:ext uri="{FF2B5EF4-FFF2-40B4-BE49-F238E27FC236}">
                <a16:creationId xmlns:a16="http://schemas.microsoft.com/office/drawing/2014/main" id="{44E35DE4-F6AB-CA2B-623B-3513EE21E633}"/>
              </a:ext>
            </a:extLst>
          </p:cNvPr>
          <p:cNvGrpSpPr/>
          <p:nvPr/>
        </p:nvGrpSpPr>
        <p:grpSpPr>
          <a:xfrm>
            <a:off x="5364713" y="3123550"/>
            <a:ext cx="1744200" cy="785350"/>
            <a:chOff x="1858738" y="3789013"/>
            <a:chExt cx="1744200" cy="785350"/>
          </a:xfrm>
        </p:grpSpPr>
        <p:sp>
          <p:nvSpPr>
            <p:cNvPr id="400" name="Google Shape;400;p13">
              <a:extLst>
                <a:ext uri="{FF2B5EF4-FFF2-40B4-BE49-F238E27FC236}">
                  <a16:creationId xmlns:a16="http://schemas.microsoft.com/office/drawing/2014/main" id="{DC8C7800-7E38-8A26-71CE-E7DAC6F84586}"/>
                </a:ext>
              </a:extLst>
            </p:cNvPr>
            <p:cNvSpPr/>
            <p:nvPr/>
          </p:nvSpPr>
          <p:spPr>
            <a:xfrm rot="10800000">
              <a:off x="1861088" y="3789013"/>
              <a:ext cx="1739525" cy="764025"/>
            </a:xfrm>
            <a:prstGeom prst="flowChartOffpageConnector">
              <a:avLst/>
            </a:prstGeom>
            <a:solidFill>
              <a:srgbClr val="D9EAD3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3">
              <a:extLst>
                <a:ext uri="{FF2B5EF4-FFF2-40B4-BE49-F238E27FC236}">
                  <a16:creationId xmlns:a16="http://schemas.microsoft.com/office/drawing/2014/main" id="{907ACD82-4131-0278-4E22-75C0E5E8FDEC}"/>
                </a:ext>
              </a:extLst>
            </p:cNvPr>
            <p:cNvSpPr txBox="1"/>
            <p:nvPr/>
          </p:nvSpPr>
          <p:spPr>
            <a:xfrm>
              <a:off x="1858738" y="3958763"/>
              <a:ext cx="1744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 dirty="0">
                  <a:solidFill>
                    <a:srgbClr val="004C7F"/>
                  </a:solidFill>
                  <a:latin typeface="Roboto"/>
                  <a:ea typeface="Roboto"/>
                  <a:cs typeface="Roboto"/>
                  <a:sym typeface="Roboto"/>
                </a:rPr>
                <a:t>движимое имущество</a:t>
              </a:r>
              <a:endParaRPr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02" name="Google Shape;402;p13">
            <a:extLst>
              <a:ext uri="{FF2B5EF4-FFF2-40B4-BE49-F238E27FC236}">
                <a16:creationId xmlns:a16="http://schemas.microsoft.com/office/drawing/2014/main" id="{10B62A10-1253-B291-4DBE-34FF9276AD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3550" y="1369325"/>
            <a:ext cx="3735916" cy="2492676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03" name="Google Shape;403;p13">
            <a:extLst>
              <a:ext uri="{FF2B5EF4-FFF2-40B4-BE49-F238E27FC236}">
                <a16:creationId xmlns:a16="http://schemas.microsoft.com/office/drawing/2014/main" id="{5C37BE38-D1D9-EE2A-19C1-6254DD72C0E4}"/>
              </a:ext>
            </a:extLst>
          </p:cNvPr>
          <p:cNvGrpSpPr/>
          <p:nvPr/>
        </p:nvGrpSpPr>
        <p:grpSpPr>
          <a:xfrm>
            <a:off x="713213" y="1557813"/>
            <a:ext cx="1744200" cy="782475"/>
            <a:chOff x="689663" y="2292325"/>
            <a:chExt cx="1744200" cy="782475"/>
          </a:xfrm>
        </p:grpSpPr>
        <p:sp>
          <p:nvSpPr>
            <p:cNvPr id="404" name="Google Shape;404;p13">
              <a:extLst>
                <a:ext uri="{FF2B5EF4-FFF2-40B4-BE49-F238E27FC236}">
                  <a16:creationId xmlns:a16="http://schemas.microsoft.com/office/drawing/2014/main" id="{4FA48B26-196A-52E2-7F88-FCD792204CF2}"/>
                </a:ext>
              </a:extLst>
            </p:cNvPr>
            <p:cNvSpPr/>
            <p:nvPr/>
          </p:nvSpPr>
          <p:spPr>
            <a:xfrm>
              <a:off x="692000" y="2310775"/>
              <a:ext cx="1739525" cy="764025"/>
            </a:xfrm>
            <a:prstGeom prst="flowChartOffpageConnector">
              <a:avLst/>
            </a:prstGeom>
            <a:solidFill>
              <a:srgbClr val="D9EAD3"/>
            </a:solidFill>
            <a:ln w="9525" cap="flat" cmpd="sng">
              <a:solidFill>
                <a:srgbClr val="D9EA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3">
              <a:extLst>
                <a:ext uri="{FF2B5EF4-FFF2-40B4-BE49-F238E27FC236}">
                  <a16:creationId xmlns:a16="http://schemas.microsoft.com/office/drawing/2014/main" id="{1FE6C4ED-BD80-403B-5212-5E74F9DB86A9}"/>
                </a:ext>
              </a:extLst>
            </p:cNvPr>
            <p:cNvSpPr txBox="1"/>
            <p:nvPr/>
          </p:nvSpPr>
          <p:spPr>
            <a:xfrm>
              <a:off x="689663" y="2292325"/>
              <a:ext cx="1744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 dirty="0">
                  <a:solidFill>
                    <a:srgbClr val="004C7F"/>
                  </a:solidFill>
                  <a:latin typeface="Roboto"/>
                  <a:ea typeface="Roboto"/>
                  <a:cs typeface="Roboto"/>
                  <a:sym typeface="Roboto"/>
                </a:rPr>
                <a:t>объекты недвижимости</a:t>
              </a:r>
              <a:endParaRPr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06" name="Google Shape;406;p13">
            <a:extLst>
              <a:ext uri="{FF2B5EF4-FFF2-40B4-BE49-F238E27FC236}">
                <a16:creationId xmlns:a16="http://schemas.microsoft.com/office/drawing/2014/main" id="{F756C724-2B14-8465-CF4D-C00031DAB90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99729" y="1383575"/>
            <a:ext cx="3565695" cy="1672288"/>
          </a:xfrm>
          <a:prstGeom prst="rect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808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8" descr="fon4x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63" y="66675"/>
            <a:ext cx="9188283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"/>
          <p:cNvSpPr/>
          <p:nvPr/>
        </p:nvSpPr>
        <p:spPr>
          <a:xfrm>
            <a:off x="-3182" y="395288"/>
            <a:ext cx="9185102" cy="374580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 w="9525" cap="flat" cmpd="sng">
            <a:solidFill>
              <a:srgbClr val="808080">
                <a:alpha val="24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76" y="-2381"/>
            <a:ext cx="914717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76" y="3973604"/>
            <a:ext cx="9143995" cy="31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3" y="66675"/>
            <a:ext cx="30683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/>
          <p:cNvSpPr txBox="1"/>
          <p:nvPr/>
        </p:nvSpPr>
        <p:spPr>
          <a:xfrm>
            <a:off x="870775" y="0"/>
            <a:ext cx="823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ДЕПАРТАМЕНТ ИНВЕСТИЦИЙ, ПОТРЕБИТЕЛЬСКОГО РЫНКА, ИННОВАЦИЙ И ПРЕДПРИНИМАТЕЛЬСТВА МЭРИИ  ГОРОДА  НОВОСИБИРСКА </a:t>
            </a:r>
            <a:endParaRPr sz="11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1877424" y="506400"/>
            <a:ext cx="5872781" cy="36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Стороны инвестиционного договора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01A53FD-4F64-59FD-505D-18C46AB2D429}"/>
              </a:ext>
            </a:extLst>
          </p:cNvPr>
          <p:cNvSpPr/>
          <p:nvPr/>
        </p:nvSpPr>
        <p:spPr>
          <a:xfrm>
            <a:off x="318620" y="1425494"/>
            <a:ext cx="3697417" cy="1237240"/>
          </a:xfrm>
          <a:prstGeom prst="roundRect">
            <a:avLst/>
          </a:prstGeom>
          <a:solidFill>
            <a:schemeClr val="bg1">
              <a:alpha val="43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i="0" u="none" strike="noStrike" baseline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Структурное подразделение мэрии города Новосибирска, муниципальное унитарное предприятие или муниципальное учреждение города Новосибирска, </a:t>
            </a:r>
            <a:r>
              <a:rPr lang="ru-RU" sz="1200" b="1" i="0" u="none" strike="noStrike" baseline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нужд которого планируется создание, реконструкция, реставрация муниципального имущества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3DEEDE9-B63B-CBE5-07B3-1CCB7AF2A3BC}"/>
              </a:ext>
            </a:extLst>
          </p:cNvPr>
          <p:cNvSpPr/>
          <p:nvPr/>
        </p:nvSpPr>
        <p:spPr>
          <a:xfrm>
            <a:off x="5212872" y="1370655"/>
            <a:ext cx="3697417" cy="2604445"/>
          </a:xfrm>
          <a:prstGeom prst="roundRect">
            <a:avLst/>
          </a:prstGeom>
          <a:solidFill>
            <a:schemeClr val="bg1">
              <a:alpha val="77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Физические и юридические лица </a:t>
            </a:r>
            <a:r>
              <a:rPr lang="ru-RU" sz="900" b="0" i="0" u="none" strike="noStrike" baseline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соответствующие следующим требованиям:</a:t>
            </a:r>
          </a:p>
          <a:p>
            <a:pPr algn="just"/>
            <a:endParaRPr lang="ru-RU" sz="900" b="0" i="0" u="none" strike="noStrike" baseline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b="0" i="0" u="none" strike="noStrike" baseline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отношении инвестора не </a:t>
            </a:r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проводится процедура ликвидации или банкротства; </a:t>
            </a:r>
          </a:p>
          <a:p>
            <a:pPr algn="just"/>
            <a:endParaRPr lang="ru-RU" sz="9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деятельность не приостановлена в порядке, предусмотренном КоАП РФ;</a:t>
            </a:r>
          </a:p>
          <a:p>
            <a:pPr algn="just"/>
            <a:endParaRPr lang="ru-RU" sz="9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b="0" i="0" u="none" strike="noStrike" baseline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отсутствует задолженность юридических лиц и индивидуальных предпринимателей по начисленным налогам, сборам и платежам в бюджет города за прошедший календарный год;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b="0" i="0" u="none" strike="noStrike" baseline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отсутствует задолженность физических лиц по начисленным налогам, сборам и платежам в бюджет города за прошедший календарный год.</a:t>
            </a:r>
          </a:p>
        </p:txBody>
      </p:sp>
      <p:sp>
        <p:nvSpPr>
          <p:cNvPr id="10" name="Google Shape;276;p35">
            <a:extLst>
              <a:ext uri="{FF2B5EF4-FFF2-40B4-BE49-F238E27FC236}">
                <a16:creationId xmlns:a16="http://schemas.microsoft.com/office/drawing/2014/main" id="{A5A3F996-CFEF-7A6E-4B4E-E5FE02371A2E}"/>
              </a:ext>
            </a:extLst>
          </p:cNvPr>
          <p:cNvSpPr/>
          <p:nvPr/>
        </p:nvSpPr>
        <p:spPr>
          <a:xfrm>
            <a:off x="997356" y="956212"/>
            <a:ext cx="2543200" cy="403734"/>
          </a:xfrm>
          <a:prstGeom prst="downArrowCallout">
            <a:avLst>
              <a:gd name="adj1" fmla="val 43448"/>
              <a:gd name="adj2" fmla="val 47977"/>
              <a:gd name="adj3" fmla="val 18685"/>
              <a:gd name="adj4" fmla="val 64977"/>
            </a:avLst>
          </a:prstGeom>
          <a:solidFill>
            <a:srgbClr val="C9DAF8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Инициатор проекта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76;p35">
            <a:extLst>
              <a:ext uri="{FF2B5EF4-FFF2-40B4-BE49-F238E27FC236}">
                <a16:creationId xmlns:a16="http://schemas.microsoft.com/office/drawing/2014/main" id="{048B232C-03A6-9CBA-ADF7-8170AE1725C9}"/>
              </a:ext>
            </a:extLst>
          </p:cNvPr>
          <p:cNvSpPr/>
          <p:nvPr/>
        </p:nvSpPr>
        <p:spPr>
          <a:xfrm>
            <a:off x="5789980" y="932393"/>
            <a:ext cx="2543200" cy="403734"/>
          </a:xfrm>
          <a:prstGeom prst="downArrowCallout">
            <a:avLst>
              <a:gd name="adj1" fmla="val 43448"/>
              <a:gd name="adj2" fmla="val 47977"/>
              <a:gd name="adj3" fmla="val 18685"/>
              <a:gd name="adj4" fmla="val 64977"/>
            </a:avLst>
          </a:prstGeom>
          <a:solidFill>
            <a:srgbClr val="C9DAF8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Инвестор проекта</a:t>
            </a:r>
          </a:p>
          <a:p>
            <a:pPr algn="ctr"/>
            <a:endParaRPr lang="ru-RU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E85BAE16-0C57-0370-F408-0980AFAE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8" descr="fon4x3.jpg">
            <a:extLst>
              <a:ext uri="{FF2B5EF4-FFF2-40B4-BE49-F238E27FC236}">
                <a16:creationId xmlns:a16="http://schemas.microsoft.com/office/drawing/2014/main" id="{AA22DDC7-A873-5775-F0C0-27FFF45430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6" y="66675"/>
            <a:ext cx="9143995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">
            <a:extLst>
              <a:ext uri="{FF2B5EF4-FFF2-40B4-BE49-F238E27FC236}">
                <a16:creationId xmlns:a16="http://schemas.microsoft.com/office/drawing/2014/main" id="{557B1BA9-19FD-3D31-7BFB-D025E31FA138}"/>
              </a:ext>
            </a:extLst>
          </p:cNvPr>
          <p:cNvSpPr/>
          <p:nvPr/>
        </p:nvSpPr>
        <p:spPr>
          <a:xfrm>
            <a:off x="0" y="419139"/>
            <a:ext cx="9144000" cy="3745800"/>
          </a:xfrm>
          <a:prstGeom prst="roundRect">
            <a:avLst>
              <a:gd name="adj" fmla="val 37"/>
            </a:avLst>
          </a:prstGeom>
          <a:solidFill>
            <a:schemeClr val="bg1"/>
          </a:solidFill>
          <a:ln w="63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8">
            <a:extLst>
              <a:ext uri="{FF2B5EF4-FFF2-40B4-BE49-F238E27FC236}">
                <a16:creationId xmlns:a16="http://schemas.microsoft.com/office/drawing/2014/main" id="{91A78D8E-2E48-8E3B-2BA4-7BE7DE97F1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76" y="-2381"/>
            <a:ext cx="914717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>
            <a:extLst>
              <a:ext uri="{FF2B5EF4-FFF2-40B4-BE49-F238E27FC236}">
                <a16:creationId xmlns:a16="http://schemas.microsoft.com/office/drawing/2014/main" id="{59B0EC46-BEE2-AC5F-CD3B-E65CF6F190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76" y="3973604"/>
            <a:ext cx="9143995" cy="31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>
            <a:extLst>
              <a:ext uri="{FF2B5EF4-FFF2-40B4-BE49-F238E27FC236}">
                <a16:creationId xmlns:a16="http://schemas.microsoft.com/office/drawing/2014/main" id="{9413CA9D-6B71-4CDB-05EB-D30A5ABFCC1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3" y="66675"/>
            <a:ext cx="30683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>
            <a:extLst>
              <a:ext uri="{FF2B5EF4-FFF2-40B4-BE49-F238E27FC236}">
                <a16:creationId xmlns:a16="http://schemas.microsoft.com/office/drawing/2014/main" id="{17064570-BCD3-CA3A-3754-3C43E0FD46EA}"/>
              </a:ext>
            </a:extLst>
          </p:cNvPr>
          <p:cNvSpPr txBox="1"/>
          <p:nvPr/>
        </p:nvSpPr>
        <p:spPr>
          <a:xfrm>
            <a:off x="870775" y="0"/>
            <a:ext cx="823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ДЕПАРТАМЕНТ ИНВЕСТИЦИЙ, ПОТРЕБИТЕЛЬСКОГО РЫНКА, ИННОВАЦИЙ И ПРЕДПРИНИМАТЕЛЬСТВА МЭРИИ  ГОРОДА  НОВОСИБИРСКА </a:t>
            </a:r>
            <a:endParaRPr sz="11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36BCFF2-BDC6-78C2-1077-915FE2ED48CF}"/>
              </a:ext>
            </a:extLst>
          </p:cNvPr>
          <p:cNvSpPr/>
          <p:nvPr/>
        </p:nvSpPr>
        <p:spPr>
          <a:xfrm>
            <a:off x="214173" y="573075"/>
            <a:ext cx="8483600" cy="2726081"/>
          </a:xfrm>
          <a:prstGeom prst="roundRect">
            <a:avLst/>
          </a:prstGeom>
          <a:solidFill>
            <a:schemeClr val="bg1"/>
          </a:solidFill>
          <a:ln w="0">
            <a:solidFill>
              <a:srgbClr val="D1FA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Заявка на заключение сделки по привлечению инвестиций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предоставляются в соответствии с Порядком, установленным распоряжением мэрии города Новосибирска от 10.12.2021 № 172-р «Об организации работы по привлечению инвестиций в экономику города Новосибирска» </a:t>
            </a:r>
            <a:endParaRPr lang="ru-RU" sz="2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6F80E480-4062-FEB0-F6D6-922C6A38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8" descr="fon4x3.jpg">
            <a:extLst>
              <a:ext uri="{FF2B5EF4-FFF2-40B4-BE49-F238E27FC236}">
                <a16:creationId xmlns:a16="http://schemas.microsoft.com/office/drawing/2014/main" id="{EFC8101C-D041-4E49-339C-AE3C9F1E51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6" y="66675"/>
            <a:ext cx="9143995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">
            <a:extLst>
              <a:ext uri="{FF2B5EF4-FFF2-40B4-BE49-F238E27FC236}">
                <a16:creationId xmlns:a16="http://schemas.microsoft.com/office/drawing/2014/main" id="{10915A44-62CB-AB19-DEFC-728619071CA4}"/>
              </a:ext>
            </a:extLst>
          </p:cNvPr>
          <p:cNvSpPr/>
          <p:nvPr/>
        </p:nvSpPr>
        <p:spPr>
          <a:xfrm>
            <a:off x="-6358" y="253200"/>
            <a:ext cx="9144000" cy="4072394"/>
          </a:xfrm>
          <a:prstGeom prst="roundRect">
            <a:avLst>
              <a:gd name="adj" fmla="val 37"/>
            </a:avLst>
          </a:prstGeom>
          <a:solidFill>
            <a:schemeClr val="bg1"/>
          </a:solidFill>
          <a:ln w="63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ru-RU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8">
            <a:extLst>
              <a:ext uri="{FF2B5EF4-FFF2-40B4-BE49-F238E27FC236}">
                <a16:creationId xmlns:a16="http://schemas.microsoft.com/office/drawing/2014/main" id="{81295028-E5B6-7466-E092-653DBB3AE0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76" y="-2381"/>
            <a:ext cx="914717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>
            <a:extLst>
              <a:ext uri="{FF2B5EF4-FFF2-40B4-BE49-F238E27FC236}">
                <a16:creationId xmlns:a16="http://schemas.microsoft.com/office/drawing/2014/main" id="{650E3644-A006-10D1-BAC6-2BF167D59E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76" y="3973604"/>
            <a:ext cx="9143995" cy="31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>
            <a:extLst>
              <a:ext uri="{FF2B5EF4-FFF2-40B4-BE49-F238E27FC236}">
                <a16:creationId xmlns:a16="http://schemas.microsoft.com/office/drawing/2014/main" id="{70DA7333-794F-6B5B-BC2C-4651F0D187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3" y="66675"/>
            <a:ext cx="30683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>
            <a:extLst>
              <a:ext uri="{FF2B5EF4-FFF2-40B4-BE49-F238E27FC236}">
                <a16:creationId xmlns:a16="http://schemas.microsoft.com/office/drawing/2014/main" id="{C621C84E-F8A5-6961-5996-379C27A83D80}"/>
              </a:ext>
            </a:extLst>
          </p:cNvPr>
          <p:cNvSpPr txBox="1"/>
          <p:nvPr/>
        </p:nvSpPr>
        <p:spPr>
          <a:xfrm>
            <a:off x="870775" y="0"/>
            <a:ext cx="823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ДЕПАРТАМЕНТ ИНВЕСТИЦИЙ, ПОТРЕБИТЕЛЬСКОГО РЫНКА, ИННОВАЦИЙ И ПРЕДПРИНИМАТЕЛЬСТВА МЭРИИ  ГОРОДА  НОВОСИБИРСКА </a:t>
            </a:r>
            <a:endParaRPr sz="11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A6721A0-A76E-9211-F580-38A49484E5FC}"/>
              </a:ext>
            </a:extLst>
          </p:cNvPr>
          <p:cNvSpPr/>
          <p:nvPr/>
        </p:nvSpPr>
        <p:spPr>
          <a:xfrm>
            <a:off x="190195" y="1075334"/>
            <a:ext cx="8953805" cy="3250260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документы технического учета объекта инвестиций;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справка о балансовой стоимости объекта инвестиций на последнюю отчетную дату;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справка о принадлежности (непринадлежности) объекта инвестиций к объектам культурного наследия, выданная уполномоченным органом;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сведения об обременениях объекта инвестиций с приложением копий документов, подтверждающих такие обременения;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отчет об оценке рыночной стоимости объекта инвестиций;</a:t>
            </a:r>
            <a:endParaRPr lang="ru-RU" sz="9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проект инвестиционного договора;</a:t>
            </a:r>
            <a:endParaRPr lang="ru-RU" sz="9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предполагаемый объем инвестиций в отношении объекта инвестиций;</a:t>
            </a:r>
            <a:endParaRPr lang="ru-RU" sz="9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описание и предполагаемый срок выполнения работ, планируемых к проведению в рамках сделки по привлечению инвестиций в отношении объекта инвестиций;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предложение о предварительном распределении долей в праве общей долевой собственности на объект инвестиций, являющийся результатом</a:t>
            </a:r>
            <a:r>
              <a:rPr lang="ru-RU" sz="9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реализации инвестиционного проекта; </a:t>
            </a:r>
            <a:endParaRPr lang="ru-RU" sz="9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технико-экономическое обоснование сделки по привлечению инвестиций.</a:t>
            </a:r>
          </a:p>
          <a:p>
            <a:pPr indent="342900" algn="just">
              <a:lnSpc>
                <a:spcPct val="150000"/>
              </a:lnSpc>
              <a:spcBef>
                <a:spcPts val="1300"/>
              </a:spcBef>
            </a:pPr>
            <a:r>
              <a:rPr lang="ru-RU" sz="9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Инициатор проекта вправе представить иные документы для обоснования принятия решения о возможности заключения сделки по привлечению инвестиций.</a:t>
            </a:r>
          </a:p>
        </p:txBody>
      </p:sp>
      <p:sp>
        <p:nvSpPr>
          <p:cNvPr id="3" name="Google Shape;276;p35">
            <a:extLst>
              <a:ext uri="{FF2B5EF4-FFF2-40B4-BE49-F238E27FC236}">
                <a16:creationId xmlns:a16="http://schemas.microsoft.com/office/drawing/2014/main" id="{5F848DB5-23E8-619D-C40F-B0A83C4152AC}"/>
              </a:ext>
            </a:extLst>
          </p:cNvPr>
          <p:cNvSpPr/>
          <p:nvPr/>
        </p:nvSpPr>
        <p:spPr>
          <a:xfrm>
            <a:off x="1068019" y="483394"/>
            <a:ext cx="6636762" cy="591940"/>
          </a:xfrm>
          <a:prstGeom prst="downArrowCallout">
            <a:avLst>
              <a:gd name="adj1" fmla="val 43448"/>
              <a:gd name="adj2" fmla="val 47977"/>
              <a:gd name="adj3" fmla="val 18685"/>
              <a:gd name="adj4" fmla="val 64977"/>
            </a:avLst>
          </a:prstGeom>
          <a:solidFill>
            <a:srgbClr val="C9DAF8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300" b="0" i="0" u="none" strike="noStrike" cap="none" dirty="0">
              <a:solidFill>
                <a:srgbClr val="004C7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Black"/>
            </a:endParaRPr>
          </a:p>
          <a:p>
            <a:pPr algn="ctr"/>
            <a:r>
              <a:rPr lang="ru-RU" sz="1300" b="0" i="0" u="none" strike="noStrike" cap="none" dirty="0">
                <a:solidFill>
                  <a:srgbClr val="004C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Перечень </a:t>
            </a:r>
            <a:r>
              <a:rPr lang="ru-RU" sz="1300" dirty="0">
                <a:solidFill>
                  <a:srgbClr val="004C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д</a:t>
            </a:r>
            <a:r>
              <a:rPr lang="ru-RU" sz="1300" b="0" i="0" u="none" strike="noStrike" cap="none" dirty="0">
                <a:solidFill>
                  <a:srgbClr val="004C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lack"/>
              </a:rPr>
              <a:t>окументов, необходимых для рассмотрения заявки на заключение сделки по привлечению инвестиций </a:t>
            </a:r>
          </a:p>
          <a:p>
            <a:pPr algn="ctr"/>
            <a:endParaRPr lang="ru-RU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>
          <a:extLst>
            <a:ext uri="{FF2B5EF4-FFF2-40B4-BE49-F238E27FC236}">
              <a16:creationId xmlns:a16="http://schemas.microsoft.com/office/drawing/2014/main" id="{B9A15E46-460A-BFD3-52AE-D441F139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8" descr="fon4x3.jpg">
            <a:extLst>
              <a:ext uri="{FF2B5EF4-FFF2-40B4-BE49-F238E27FC236}">
                <a16:creationId xmlns:a16="http://schemas.microsoft.com/office/drawing/2014/main" id="{65436C5F-FBB9-4D5D-D484-F800B265B1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6" y="66675"/>
            <a:ext cx="9143995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">
            <a:extLst>
              <a:ext uri="{FF2B5EF4-FFF2-40B4-BE49-F238E27FC236}">
                <a16:creationId xmlns:a16="http://schemas.microsoft.com/office/drawing/2014/main" id="{C5B31F09-531A-3F6C-3EF6-AC64FFC826A9}"/>
              </a:ext>
            </a:extLst>
          </p:cNvPr>
          <p:cNvSpPr/>
          <p:nvPr/>
        </p:nvSpPr>
        <p:spPr>
          <a:xfrm>
            <a:off x="33427" y="416719"/>
            <a:ext cx="9144000" cy="37458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8">
            <a:extLst>
              <a:ext uri="{FF2B5EF4-FFF2-40B4-BE49-F238E27FC236}">
                <a16:creationId xmlns:a16="http://schemas.microsoft.com/office/drawing/2014/main" id="{87157473-68A3-F043-28D3-1F5EA9D901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76" y="-2381"/>
            <a:ext cx="914717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8">
            <a:extLst>
              <a:ext uri="{FF2B5EF4-FFF2-40B4-BE49-F238E27FC236}">
                <a16:creationId xmlns:a16="http://schemas.microsoft.com/office/drawing/2014/main" id="{A31DE327-95AB-CFF2-C7A3-BA5D9BDE98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76" y="3973604"/>
            <a:ext cx="9143995" cy="31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8">
            <a:extLst>
              <a:ext uri="{FF2B5EF4-FFF2-40B4-BE49-F238E27FC236}">
                <a16:creationId xmlns:a16="http://schemas.microsoft.com/office/drawing/2014/main" id="{8D855813-B62D-7216-4CFA-8A5538D1A5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3" y="66675"/>
            <a:ext cx="30683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>
            <a:extLst>
              <a:ext uri="{FF2B5EF4-FFF2-40B4-BE49-F238E27FC236}">
                <a16:creationId xmlns:a16="http://schemas.microsoft.com/office/drawing/2014/main" id="{EBAC699E-1F46-771B-4AEE-0386A6B4CEB6}"/>
              </a:ext>
            </a:extLst>
          </p:cNvPr>
          <p:cNvSpPr txBox="1"/>
          <p:nvPr/>
        </p:nvSpPr>
        <p:spPr>
          <a:xfrm>
            <a:off x="870775" y="0"/>
            <a:ext cx="823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ДЕПАРТАМЕНТ ИНВЕСТИЦИЙ, ПОТРЕБИТЕЛЬСКОГО РЫНКА, ИННОВАЦИЙ И ПРЕДПРИНИМАТЕЛЬСТВА МЭРИИ  ГОРОДА  НОВОСИБИРСКА </a:t>
            </a:r>
            <a:endParaRPr sz="11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Google Shape;300;p8">
            <a:extLst>
              <a:ext uri="{FF2B5EF4-FFF2-40B4-BE49-F238E27FC236}">
                <a16:creationId xmlns:a16="http://schemas.microsoft.com/office/drawing/2014/main" id="{2279F2B5-7051-1D8A-0326-F33D774ED8A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247" y="3015359"/>
            <a:ext cx="1690893" cy="85880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8">
            <a:extLst>
              <a:ext uri="{FF2B5EF4-FFF2-40B4-BE49-F238E27FC236}">
                <a16:creationId xmlns:a16="http://schemas.microsoft.com/office/drawing/2014/main" id="{4460C9CE-298B-E8E1-3FB8-64E95403D7B0}"/>
              </a:ext>
            </a:extLst>
          </p:cNvPr>
          <p:cNvSpPr txBox="1"/>
          <p:nvPr/>
        </p:nvSpPr>
        <p:spPr>
          <a:xfrm>
            <a:off x="1877425" y="578813"/>
            <a:ext cx="53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4C7F"/>
                </a:solidFill>
                <a:latin typeface="Roboto Black"/>
                <a:ea typeface="Roboto Black"/>
                <a:cs typeface="Roboto Black"/>
                <a:sym typeface="Roboto Black"/>
              </a:rPr>
              <a:t>ЭТАПЫ ПРОРАБОТКИ ИНВЕСТИЦИОННЫХ ПРОЕКТОВ </a:t>
            </a:r>
          </a:p>
        </p:txBody>
      </p:sp>
      <p:pic>
        <p:nvPicPr>
          <p:cNvPr id="306" name="Google Shape;306;p8">
            <a:extLst>
              <a:ext uri="{FF2B5EF4-FFF2-40B4-BE49-F238E27FC236}">
                <a16:creationId xmlns:a16="http://schemas.microsoft.com/office/drawing/2014/main" id="{1EEB93EB-9970-83BB-1929-A6D72E41B36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58781" y="819183"/>
            <a:ext cx="2560253" cy="15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1;p8">
            <a:extLst>
              <a:ext uri="{FF2B5EF4-FFF2-40B4-BE49-F238E27FC236}">
                <a16:creationId xmlns:a16="http://schemas.microsoft.com/office/drawing/2014/main" id="{8CA61337-1001-2A8E-5C90-F74773AA3BE3}"/>
              </a:ext>
            </a:extLst>
          </p:cNvPr>
          <p:cNvSpPr/>
          <p:nvPr/>
        </p:nvSpPr>
        <p:spPr>
          <a:xfrm>
            <a:off x="66101" y="1093412"/>
            <a:ext cx="1485250" cy="316706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инициатива реализации проекта</a:t>
            </a:r>
            <a:endParaRPr sz="900" b="0" i="0" u="none" strike="noStrike" cap="none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57A280E-CF39-DF72-7E1D-C176F79CE779}"/>
              </a:ext>
            </a:extLst>
          </p:cNvPr>
          <p:cNvSpPr/>
          <p:nvPr/>
        </p:nvSpPr>
        <p:spPr>
          <a:xfrm>
            <a:off x="1578511" y="1215410"/>
            <a:ext cx="283629" cy="89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Google Shape;313;p8">
            <a:extLst>
              <a:ext uri="{FF2B5EF4-FFF2-40B4-BE49-F238E27FC236}">
                <a16:creationId xmlns:a16="http://schemas.microsoft.com/office/drawing/2014/main" id="{29429802-FA56-E365-81CB-E523A65AB975}"/>
              </a:ext>
            </a:extLst>
          </p:cNvPr>
          <p:cNvSpPr/>
          <p:nvPr/>
        </p:nvSpPr>
        <p:spPr>
          <a:xfrm>
            <a:off x="1909102" y="1101101"/>
            <a:ext cx="2328107" cy="316706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проработка условий инвестиционного проекта (заявка и документы)</a:t>
            </a:r>
            <a:endParaRPr sz="900" b="0" i="0" u="none" strike="noStrike" cap="none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03D1ACA-5207-85DC-F4C1-4E0E10E3EE48}"/>
              </a:ext>
            </a:extLst>
          </p:cNvPr>
          <p:cNvSpPr/>
          <p:nvPr/>
        </p:nvSpPr>
        <p:spPr>
          <a:xfrm>
            <a:off x="4278455" y="1215410"/>
            <a:ext cx="283629" cy="89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Google Shape;312;p8">
            <a:extLst>
              <a:ext uri="{FF2B5EF4-FFF2-40B4-BE49-F238E27FC236}">
                <a16:creationId xmlns:a16="http://schemas.microsoft.com/office/drawing/2014/main" id="{E3F0511D-4ACB-A541-0C5E-506A99427E64}"/>
              </a:ext>
            </a:extLst>
          </p:cNvPr>
          <p:cNvSpPr/>
          <p:nvPr/>
        </p:nvSpPr>
        <p:spPr>
          <a:xfrm>
            <a:off x="4591160" y="1094472"/>
            <a:ext cx="1415549" cy="325332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подача заявки инициатором проекта</a:t>
            </a:r>
            <a:endParaRPr sz="900" b="0" i="0" u="none" strike="noStrike" cap="none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C464843-6D1B-1237-B082-E61C3BFEFBAB}"/>
              </a:ext>
            </a:extLst>
          </p:cNvPr>
          <p:cNvSpPr/>
          <p:nvPr/>
        </p:nvSpPr>
        <p:spPr>
          <a:xfrm>
            <a:off x="5211568" y="1536504"/>
            <a:ext cx="103087" cy="2655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Google Shape;312;p8">
            <a:extLst>
              <a:ext uri="{FF2B5EF4-FFF2-40B4-BE49-F238E27FC236}">
                <a16:creationId xmlns:a16="http://schemas.microsoft.com/office/drawing/2014/main" id="{1E06C4A1-8043-D4D8-98C6-1E9E4205CABE}"/>
              </a:ext>
            </a:extLst>
          </p:cNvPr>
          <p:cNvSpPr/>
          <p:nvPr/>
        </p:nvSpPr>
        <p:spPr>
          <a:xfrm>
            <a:off x="4605427" y="1899419"/>
            <a:ext cx="1415549" cy="325332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900" b="0" i="0" u="none" strike="noStrike" cap="none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рассмотрение проекта комиссией </a:t>
            </a:r>
            <a:endParaRPr sz="900" b="0" i="0" u="none" strike="noStrike" cap="none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1A6624CF-ED32-79D7-1176-664CD0FF9136}"/>
              </a:ext>
            </a:extLst>
          </p:cNvPr>
          <p:cNvSpPr/>
          <p:nvPr/>
        </p:nvSpPr>
        <p:spPr>
          <a:xfrm>
            <a:off x="4283715" y="1986875"/>
            <a:ext cx="283629" cy="896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Google Shape;314;p8">
            <a:extLst>
              <a:ext uri="{FF2B5EF4-FFF2-40B4-BE49-F238E27FC236}">
                <a16:creationId xmlns:a16="http://schemas.microsoft.com/office/drawing/2014/main" id="{D2DDB89A-4196-2381-D7C5-C668DD0E4A25}"/>
              </a:ext>
            </a:extLst>
          </p:cNvPr>
          <p:cNvSpPr/>
          <p:nvPr/>
        </p:nvSpPr>
        <p:spPr>
          <a:xfrm>
            <a:off x="1600570" y="1671657"/>
            <a:ext cx="2667052" cy="763217"/>
          </a:xfrm>
          <a:prstGeom prst="roundRect">
            <a:avLst>
              <a:gd name="adj" fmla="val 23479"/>
            </a:avLst>
          </a:prstGeom>
          <a:solidFill>
            <a:srgbClr val="CFE2F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ru-RU" sz="900" b="0" i="0" u="none" strike="noStrike" cap="none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решение о согласовании проекта </a:t>
            </a:r>
            <a:r>
              <a:rPr lang="ru-RU" sz="900" b="0" i="0" u="none" strike="noStrike" cap="none" dirty="0">
                <a:solidFill>
                  <a:srgbClr val="004C7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Roboto Medium"/>
              </a:rPr>
              <a:t>(</a:t>
            </a:r>
            <a:r>
              <a:rPr lang="ru-RU" sz="900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</a:rPr>
              <a:t>правовой акт мэрии города Новосибирска о согласии на заключение сделки по привлечению инвестиций)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9A0C5E60-0133-7077-E84E-CC58F6A504D8}"/>
              </a:ext>
            </a:extLst>
          </p:cNvPr>
          <p:cNvSpPr/>
          <p:nvPr/>
        </p:nvSpPr>
        <p:spPr>
          <a:xfrm>
            <a:off x="3029528" y="2472325"/>
            <a:ext cx="103087" cy="2655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Google Shape;303;p8">
            <a:extLst>
              <a:ext uri="{FF2B5EF4-FFF2-40B4-BE49-F238E27FC236}">
                <a16:creationId xmlns:a16="http://schemas.microsoft.com/office/drawing/2014/main" id="{8F4B4545-1C17-A33B-D330-FBEEC280E54C}"/>
              </a:ext>
            </a:extLst>
          </p:cNvPr>
          <p:cNvSpPr/>
          <p:nvPr/>
        </p:nvSpPr>
        <p:spPr>
          <a:xfrm>
            <a:off x="1943973" y="2775732"/>
            <a:ext cx="2456892" cy="553222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ru-RU" sz="900" b="0" i="0" u="none" strike="noStrike" cap="none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открытый конкурс</a:t>
            </a:r>
            <a:r>
              <a:rPr lang="ru-RU" sz="900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  <a:sym typeface="Roboto Medium"/>
              </a:rPr>
              <a:t> (проводится в соответствии с </a:t>
            </a:r>
            <a:r>
              <a:rPr lang="ru-RU" sz="900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</a:rPr>
              <a:t>постановлением мэрии города Новосибирска от 21.11.2012 №11923)</a:t>
            </a:r>
            <a:endParaRPr sz="900" b="0" i="0" u="none" strike="noStrike" cap="none" dirty="0">
              <a:solidFill>
                <a:srgbClr val="004C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16B59E3C-B00E-DC5C-64A0-37407FAD70EF}"/>
              </a:ext>
            </a:extLst>
          </p:cNvPr>
          <p:cNvSpPr/>
          <p:nvPr/>
        </p:nvSpPr>
        <p:spPr>
          <a:xfrm>
            <a:off x="4449344" y="2925678"/>
            <a:ext cx="283629" cy="89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oogle Shape;303;p8">
            <a:extLst>
              <a:ext uri="{FF2B5EF4-FFF2-40B4-BE49-F238E27FC236}">
                <a16:creationId xmlns:a16="http://schemas.microsoft.com/office/drawing/2014/main" id="{58D7B565-5240-682A-A1CA-017EF4E7A3C5}"/>
              </a:ext>
            </a:extLst>
          </p:cNvPr>
          <p:cNvSpPr/>
          <p:nvPr/>
        </p:nvSpPr>
        <p:spPr>
          <a:xfrm>
            <a:off x="4781452" y="2796282"/>
            <a:ext cx="2123118" cy="558179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rgbClr val="004C7F"/>
                </a:solidFill>
                <a:latin typeface="Roboto Medium"/>
                <a:ea typeface="Roboto Medium"/>
                <a:cs typeface="Roboto Medium"/>
              </a:rPr>
              <a:t>заключение инвестиционного договора с победителем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8680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1dccdef62e_0_14" descr="fon16x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1dccdef62e_0_14"/>
          <p:cNvSpPr/>
          <p:nvPr/>
        </p:nvSpPr>
        <p:spPr>
          <a:xfrm>
            <a:off x="-3181" y="157231"/>
            <a:ext cx="9144000" cy="34611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21dccdef62e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57675"/>
            <a:ext cx="9144006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1dccdef62e_0_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9143999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1dccdef62e_0_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3" y="66675"/>
            <a:ext cx="306830" cy="32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1dccdef62e_0_14"/>
          <p:cNvSpPr/>
          <p:nvPr/>
        </p:nvSpPr>
        <p:spPr>
          <a:xfrm>
            <a:off x="23046" y="4173979"/>
            <a:ext cx="886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Спасибо за внимание!</a:t>
            </a:r>
            <a:endParaRPr sz="2800" b="0" i="0" u="none" strike="noStrike" cap="none" dirty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26" name="Google Shape;326;g21dccdef62e_0_14"/>
          <p:cNvSpPr txBox="1"/>
          <p:nvPr/>
        </p:nvSpPr>
        <p:spPr>
          <a:xfrm>
            <a:off x="935038" y="101207"/>
            <a:ext cx="703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ДЕПАРТАМЕНТ ИНВЕСТИЦИЙ, ПОТРЕБИТЕЛЬСКОГО РЫНКА, ИННОВАЦИЙ И ПРЕДПРИНИМАТЕЛЬСТВА МЭРИИ  ГОРОДА  НОВОСИБИРСКА </a:t>
            </a:r>
            <a:endParaRPr sz="11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8" name="Google Shape;328;g21dccdef62e_0_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7987" y="630114"/>
            <a:ext cx="1458230" cy="16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1dccdef62e_0_14"/>
          <p:cNvSpPr txBox="1"/>
          <p:nvPr/>
        </p:nvSpPr>
        <p:spPr>
          <a:xfrm>
            <a:off x="3569846" y="2563408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Департамент в Телеграмм</a:t>
            </a: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g21dccdef62e_0_14"/>
          <p:cNvSpPr txBox="1"/>
          <p:nvPr/>
        </p:nvSpPr>
        <p:spPr>
          <a:xfrm>
            <a:off x="6010200" y="991750"/>
            <a:ext cx="30456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Контактные телефоны управления инвестиций</a:t>
            </a: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+7 (383) 227 55 67</a:t>
            </a: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+7 (383) 227 55 </a:t>
            </a:r>
            <a:r>
              <a:rPr lang="ru-RU" b="1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79</a:t>
            </a: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g21dccdef62e_0_14"/>
          <p:cNvSpPr txBox="1"/>
          <p:nvPr/>
        </p:nvSpPr>
        <p:spPr>
          <a:xfrm>
            <a:off x="919046" y="628319"/>
            <a:ext cx="265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Раздел</a:t>
            </a:r>
            <a:endParaRPr sz="1200" b="1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“Инвестиционная деятельность”</a:t>
            </a:r>
            <a:endParaRPr sz="1200" b="1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dirty="0">
                <a:solidFill>
                  <a:srgbClr val="004C7F"/>
                </a:solidFill>
                <a:latin typeface="Roboto"/>
                <a:ea typeface="Roboto"/>
                <a:cs typeface="Roboto"/>
                <a:sym typeface="Roboto"/>
              </a:rPr>
              <a:t>на странице Департамента</a:t>
            </a:r>
            <a:endParaRPr sz="1200" b="1" i="0" u="none" strike="noStrike" cap="none" dirty="0">
              <a:solidFill>
                <a:srgbClr val="004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3" name="Google Shape;333;g21dccdef62e_0_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6958" y="1613309"/>
            <a:ext cx="1332400" cy="12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603</Words>
  <Application>Microsoft Office PowerPoint</Application>
  <PresentationFormat>Экран (16:9)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Wingdings</vt:lpstr>
      <vt:lpstr>verdana</vt:lpstr>
      <vt:lpstr>Times New Roman</vt:lpstr>
      <vt:lpstr>Roboto Black</vt:lpstr>
      <vt:lpstr>Roboto</vt:lpstr>
      <vt:lpstr>Georgia</vt:lpstr>
      <vt:lpstr>Arial</vt:lpstr>
      <vt:lpstr>Roboto Medium</vt:lpstr>
      <vt:lpstr>Simple Light</vt:lpstr>
      <vt:lpstr>Презентация PowerPoint</vt:lpstr>
      <vt:lpstr>Инвестиционный договор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Муратова Татьяна Андреевна</dc:creator>
  <cp:lastModifiedBy>Дорош Михаил Петрович</cp:lastModifiedBy>
  <cp:revision>35</cp:revision>
  <dcterms:created xsi:type="dcterms:W3CDTF">2023-03-03T05:05:55Z</dcterms:created>
  <dcterms:modified xsi:type="dcterms:W3CDTF">2024-02-29T06:54:22Z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4FF7ACF4E2F94090A180CADC8FF1CF84</vt:lpwstr>
  </property>
  <property fmtid="{D5CDD505-2E9C-101B-9397-08002B2CF9AE}" pid="3" name="KSOProductBuildVer">
    <vt:lpwstr>1049-11.2.0.10463</vt:lpwstr>
  </property>
</Properties>
</file>